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16632"/>
            <a:ext cx="5832648" cy="1470025"/>
          </a:xfrm>
        </p:spPr>
        <p:txBody>
          <a:bodyPr>
            <a:normAutofit/>
          </a:bodyPr>
          <a:lstStyle/>
          <a:p>
            <a:r>
              <a:rPr lang="en-US" sz="4000" b="1" dirty="0" err="1">
                <a:solidFill>
                  <a:schemeClr val="tx2"/>
                </a:solidFill>
              </a:rPr>
              <a:t>Ravago</a:t>
            </a:r>
            <a:r>
              <a:rPr lang="en-US" sz="4000" b="1" dirty="0">
                <a:solidFill>
                  <a:schemeClr val="tx2"/>
                </a:solidFill>
              </a:rPr>
              <a:t> Construction </a:t>
            </a:r>
            <a:r>
              <a:rPr lang="en-US" sz="4000" b="1" dirty="0" err="1">
                <a:solidFill>
                  <a:schemeClr val="tx2"/>
                </a:solidFill>
              </a:rPr>
              <a:t>Rus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72816"/>
            <a:ext cx="6400800" cy="1800200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Утеплитель из </a:t>
            </a:r>
            <a:r>
              <a:rPr lang="ru-RU" b="1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экструдированного</a:t>
            </a:r>
            <a:r>
              <a:rPr lang="ru-RU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пенополистирола</a:t>
            </a:r>
            <a:r>
              <a:rPr lang="ru-RU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STYROFOAM ™</a:t>
            </a:r>
            <a:endParaRPr lang="en-US" b="1" dirty="0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Picture 38"/>
          <p:cNvPicPr>
            <a:picLocks noChangeAspect="1" noChangeArrowheads="1"/>
          </p:cNvPicPr>
          <p:nvPr/>
        </p:nvPicPr>
        <p:blipFill>
          <a:blip r:embed="rId2" cstate="print"/>
          <a:srcRect l="36093" t="20277" r="36041" b="23796"/>
          <a:stretch>
            <a:fillRect/>
          </a:stretch>
        </p:blipFill>
        <p:spPr bwMode="auto">
          <a:xfrm>
            <a:off x="6804248" y="116632"/>
            <a:ext cx="1527423" cy="1563851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335" y="3789040"/>
            <a:ext cx="4876800" cy="27081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16632"/>
            <a:ext cx="5832648" cy="1470025"/>
          </a:xfrm>
        </p:spPr>
        <p:txBody>
          <a:bodyPr>
            <a:normAutofit/>
          </a:bodyPr>
          <a:lstStyle/>
          <a:p>
            <a:r>
              <a:rPr lang="en-US" sz="4000" b="1" dirty="0" err="1">
                <a:solidFill>
                  <a:schemeClr val="tx2"/>
                </a:solidFill>
              </a:rPr>
              <a:t>Ravago</a:t>
            </a:r>
            <a:r>
              <a:rPr lang="en-US" sz="4000" b="1" dirty="0">
                <a:solidFill>
                  <a:schemeClr val="tx2"/>
                </a:solidFill>
              </a:rPr>
              <a:t> Construction </a:t>
            </a:r>
            <a:r>
              <a:rPr lang="en-US" sz="4000" b="1" dirty="0" err="1">
                <a:solidFill>
                  <a:schemeClr val="tx2"/>
                </a:solidFill>
              </a:rPr>
              <a:t>Rus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1772816"/>
            <a:ext cx="7776864" cy="504056"/>
          </a:xfrm>
        </p:spPr>
        <p:txBody>
          <a:bodyPr>
            <a:normAutofit fontScale="92500" lnSpcReduction="10000"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Picture 38"/>
          <p:cNvPicPr>
            <a:picLocks noChangeAspect="1" noChangeArrowheads="1"/>
          </p:cNvPicPr>
          <p:nvPr/>
        </p:nvPicPr>
        <p:blipFill>
          <a:blip r:embed="rId2" cstate="print"/>
          <a:srcRect l="36093" t="20277" r="36041" b="23796"/>
          <a:stretch>
            <a:fillRect/>
          </a:stretch>
        </p:blipFill>
        <p:spPr bwMode="auto">
          <a:xfrm>
            <a:off x="6804248" y="116632"/>
            <a:ext cx="1527423" cy="1563851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  <p:graphicFrame>
        <p:nvGraphicFramePr>
          <p:cNvPr id="7" name="Group 4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0178846"/>
              </p:ext>
            </p:extLst>
          </p:nvPr>
        </p:nvGraphicFramePr>
        <p:xfrm>
          <a:off x="539552" y="2996952"/>
          <a:ext cx="2664296" cy="2511975"/>
        </p:xfrm>
        <a:graphic>
          <a:graphicData uri="http://schemas.openxmlformats.org/drawingml/2006/table">
            <a:tbl>
              <a:tblPr/>
              <a:tblGrid>
                <a:gridCol w="2664296"/>
              </a:tblGrid>
              <a:tr h="2835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60032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STYROFOAM 250 SL-N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7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60032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STYROFOAM 250 SL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1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60032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STYROFOAM 300 SL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75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60032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STYROFOAM 350 GEO SL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35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6003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STYROFOAM 500 GEO SL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35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6003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STYROFOAM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7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00 GEO SL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0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60032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STYROFOAM IB 250 A (BE)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 Box 42"/>
          <p:cNvSpPr txBox="1">
            <a:spLocks noChangeArrowheads="1"/>
          </p:cNvSpPr>
          <p:nvPr/>
        </p:nvSpPr>
        <p:spPr bwMode="auto">
          <a:xfrm>
            <a:off x="323528" y="1772817"/>
            <a:ext cx="8064698" cy="2262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Продуктовая линейка.</a:t>
            </a:r>
          </a:p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Самый широкий ряд продуктов на рынке: </a:t>
            </a:r>
          </a:p>
          <a:p>
            <a:pPr algn="ctr">
              <a:spcBef>
                <a:spcPct val="50000"/>
              </a:spcBef>
            </a:pPr>
            <a:endParaRPr lang="ru-RU" sz="2000" b="1" dirty="0" smtClean="0">
              <a:solidFill>
                <a:srgbClr val="3333FF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2000" b="1" dirty="0" smtClean="0">
              <a:solidFill>
                <a:srgbClr val="3333FF"/>
              </a:solidFill>
            </a:endParaRPr>
          </a:p>
          <a:p>
            <a:pPr>
              <a:spcBef>
                <a:spcPct val="50000"/>
              </a:spcBef>
            </a:pPr>
            <a:endParaRPr lang="ru-RU" sz="1400" b="1" dirty="0">
              <a:solidFill>
                <a:srgbClr val="3333F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35896" y="2887682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 smtClean="0">
                <a:solidFill>
                  <a:srgbClr val="0066CC"/>
                </a:solidFill>
              </a:rPr>
              <a:t>по прочности - 300, 350, 500, 700 кПа.</a:t>
            </a:r>
          </a:p>
          <a:p>
            <a:pPr>
              <a:spcBef>
                <a:spcPct val="50000"/>
              </a:spcBef>
            </a:pPr>
            <a:r>
              <a:rPr lang="ru-RU" dirty="0" smtClean="0">
                <a:solidFill>
                  <a:srgbClr val="0066CC"/>
                </a:solidFill>
              </a:rPr>
              <a:t> по толщине – 30-120 мм.</a:t>
            </a:r>
          </a:p>
          <a:p>
            <a:r>
              <a:rPr lang="ru-RU" dirty="0" smtClean="0">
                <a:solidFill>
                  <a:srgbClr val="0066CC"/>
                </a:solidFill>
              </a:rPr>
              <a:t> по типу кромки плит - «четверть», «шип-паз», «ровный».</a:t>
            </a:r>
          </a:p>
          <a:p>
            <a:r>
              <a:rPr lang="en-US" dirty="0" smtClean="0">
                <a:solidFill>
                  <a:srgbClr val="0066CC"/>
                </a:solidFill>
              </a:rPr>
              <a:t>SF.IB – </a:t>
            </a:r>
            <a:r>
              <a:rPr lang="ru-RU" dirty="0" smtClean="0">
                <a:solidFill>
                  <a:srgbClr val="0066CC"/>
                </a:solidFill>
              </a:rPr>
              <a:t>уникальный продукт с шероховатой                 </a:t>
            </a:r>
          </a:p>
          <a:p>
            <a:r>
              <a:rPr lang="ru-RU" dirty="0" smtClean="0">
                <a:solidFill>
                  <a:srgbClr val="0066CC"/>
                </a:solidFill>
              </a:rPr>
              <a:t>поверхностью</a:t>
            </a:r>
          </a:p>
          <a:p>
            <a:pPr>
              <a:spcBef>
                <a:spcPct val="50000"/>
              </a:spcBef>
            </a:pPr>
            <a:r>
              <a:rPr lang="ru-RU" dirty="0" smtClean="0">
                <a:solidFill>
                  <a:srgbClr val="0066CC"/>
                </a:solidFill>
              </a:rPr>
              <a:t>Самая современная и </a:t>
            </a:r>
            <a:r>
              <a:rPr lang="ru-RU" dirty="0" err="1" smtClean="0">
                <a:solidFill>
                  <a:srgbClr val="0066CC"/>
                </a:solidFill>
              </a:rPr>
              <a:t>экологичная</a:t>
            </a:r>
            <a:r>
              <a:rPr lang="ru-RU" dirty="0" smtClean="0">
                <a:solidFill>
                  <a:srgbClr val="0066CC"/>
                </a:solidFill>
              </a:rPr>
              <a:t> технология производства на СО2</a:t>
            </a:r>
            <a:endParaRPr lang="en-US" dirty="0">
              <a:solidFill>
                <a:srgbClr val="0066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16632"/>
            <a:ext cx="5832648" cy="1470025"/>
          </a:xfrm>
        </p:spPr>
        <p:txBody>
          <a:bodyPr>
            <a:normAutofit/>
          </a:bodyPr>
          <a:lstStyle/>
          <a:p>
            <a:r>
              <a:rPr lang="en-US" sz="4000" b="1" dirty="0" err="1">
                <a:solidFill>
                  <a:schemeClr val="tx2"/>
                </a:solidFill>
              </a:rPr>
              <a:t>Ravago</a:t>
            </a:r>
            <a:r>
              <a:rPr lang="en-US" sz="4000" b="1" dirty="0">
                <a:solidFill>
                  <a:schemeClr val="tx2"/>
                </a:solidFill>
              </a:rPr>
              <a:t> Construction </a:t>
            </a:r>
            <a:r>
              <a:rPr lang="en-US" sz="4000" b="1" dirty="0" err="1">
                <a:solidFill>
                  <a:schemeClr val="tx2"/>
                </a:solidFill>
              </a:rPr>
              <a:t>Rus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916832"/>
            <a:ext cx="7776864" cy="316835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Области применения.</a:t>
            </a:r>
          </a:p>
          <a:p>
            <a:r>
              <a:rPr lang="ru-RU" sz="1800" dirty="0" smtClean="0">
                <a:solidFill>
                  <a:srgbClr val="0066CC"/>
                </a:solidFill>
              </a:rPr>
              <a:t>- инверсионные кровли (эксплуатируемые, зеленые, </a:t>
            </a:r>
            <a:r>
              <a:rPr lang="ru-RU" sz="1800" dirty="0" err="1" smtClean="0">
                <a:solidFill>
                  <a:srgbClr val="0066CC"/>
                </a:solidFill>
              </a:rPr>
              <a:t>тяжелонагруженные</a:t>
            </a:r>
            <a:r>
              <a:rPr lang="ru-RU" sz="1800" dirty="0" smtClean="0">
                <a:solidFill>
                  <a:srgbClr val="0066CC"/>
                </a:solidFill>
              </a:rPr>
              <a:t>).</a:t>
            </a:r>
          </a:p>
          <a:p>
            <a:pPr algn="l"/>
            <a:r>
              <a:rPr lang="ru-RU" sz="1800" dirty="0" smtClean="0">
                <a:solidFill>
                  <a:srgbClr val="0066CC"/>
                </a:solidFill>
              </a:rPr>
              <a:t>  - традиционные кровли (плоские, в т.ч. по </a:t>
            </a:r>
            <a:r>
              <a:rPr lang="ru-RU" sz="1800" dirty="0" err="1" smtClean="0">
                <a:solidFill>
                  <a:srgbClr val="0066CC"/>
                </a:solidFill>
              </a:rPr>
              <a:t>профнастилу</a:t>
            </a:r>
            <a:r>
              <a:rPr lang="ru-RU" sz="1800" dirty="0" smtClean="0">
                <a:solidFill>
                  <a:srgbClr val="0066CC"/>
                </a:solidFill>
              </a:rPr>
              <a:t>).</a:t>
            </a:r>
          </a:p>
          <a:p>
            <a:pPr algn="l"/>
            <a:r>
              <a:rPr lang="ru-RU" sz="1800" dirty="0" smtClean="0">
                <a:solidFill>
                  <a:srgbClr val="0066CC"/>
                </a:solidFill>
              </a:rPr>
              <a:t>  - скатные кровли.</a:t>
            </a:r>
          </a:p>
          <a:p>
            <a:pPr algn="l"/>
            <a:r>
              <a:rPr lang="ru-RU" sz="1800" dirty="0">
                <a:solidFill>
                  <a:srgbClr val="0066CC"/>
                </a:solidFill>
              </a:rPr>
              <a:t> </a:t>
            </a:r>
            <a:r>
              <a:rPr lang="ru-RU" sz="1800" dirty="0" smtClean="0">
                <a:solidFill>
                  <a:srgbClr val="0066CC"/>
                </a:solidFill>
              </a:rPr>
              <a:t> - подземные части здания.</a:t>
            </a:r>
          </a:p>
          <a:p>
            <a:pPr algn="l"/>
            <a:r>
              <a:rPr lang="ru-RU" sz="1800" dirty="0" smtClean="0">
                <a:solidFill>
                  <a:srgbClr val="0066CC"/>
                </a:solidFill>
              </a:rPr>
              <a:t>  - цоколь (до нулевой отметки – «чистый пол»).</a:t>
            </a:r>
          </a:p>
          <a:p>
            <a:pPr algn="l"/>
            <a:r>
              <a:rPr lang="ru-RU" sz="1800" dirty="0" smtClean="0">
                <a:solidFill>
                  <a:srgbClr val="0066CC"/>
                </a:solidFill>
              </a:rPr>
              <a:t>  - пол ( «пол по грунту», </a:t>
            </a:r>
            <a:r>
              <a:rPr lang="ru-RU" sz="1800" dirty="0" err="1" smtClean="0">
                <a:solidFill>
                  <a:srgbClr val="0066CC"/>
                </a:solidFill>
              </a:rPr>
              <a:t>тяжелонагруженные</a:t>
            </a:r>
            <a:r>
              <a:rPr lang="ru-RU" sz="1800" dirty="0" smtClean="0">
                <a:solidFill>
                  <a:srgbClr val="0066CC"/>
                </a:solidFill>
              </a:rPr>
              <a:t> промышленные полы)</a:t>
            </a:r>
          </a:p>
          <a:p>
            <a:pPr algn="l"/>
            <a:r>
              <a:rPr lang="ru-RU" sz="1800" dirty="0" smtClean="0">
                <a:solidFill>
                  <a:srgbClr val="0066CC"/>
                </a:solidFill>
              </a:rPr>
              <a:t>  - многослойные стены</a:t>
            </a:r>
          </a:p>
          <a:p>
            <a:pPr algn="l"/>
            <a:r>
              <a:rPr lang="ru-RU" sz="1800" dirty="0" smtClean="0">
                <a:solidFill>
                  <a:srgbClr val="0066CC"/>
                </a:solidFill>
              </a:rPr>
              <a:t>  - тонкие штукатурные фасады </a:t>
            </a:r>
            <a:endParaRPr lang="ru-RU" sz="1800" dirty="0">
              <a:solidFill>
                <a:srgbClr val="0066CC"/>
              </a:solidFill>
            </a:endParaRPr>
          </a:p>
        </p:txBody>
      </p:sp>
      <p:pic>
        <p:nvPicPr>
          <p:cNvPr id="4" name="Picture 38"/>
          <p:cNvPicPr>
            <a:picLocks noChangeAspect="1" noChangeArrowheads="1"/>
          </p:cNvPicPr>
          <p:nvPr/>
        </p:nvPicPr>
        <p:blipFill>
          <a:blip r:embed="rId2" cstate="print"/>
          <a:srcRect l="36093" t="20277" r="36041" b="23796"/>
          <a:stretch>
            <a:fillRect/>
          </a:stretch>
        </p:blipFill>
        <p:spPr bwMode="auto">
          <a:xfrm>
            <a:off x="6804248" y="116632"/>
            <a:ext cx="1527423" cy="1563851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16632"/>
            <a:ext cx="5832648" cy="147002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Ravago Construction Rus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1772816"/>
            <a:ext cx="7776864" cy="288032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</a:rPr>
              <a:t>Преимущества </a:t>
            </a:r>
            <a:r>
              <a:rPr lang="en-US" sz="2400" b="1" dirty="0" smtClean="0">
                <a:solidFill>
                  <a:schemeClr val="tx2"/>
                </a:solidFill>
              </a:rPr>
              <a:t>Styrofoam™</a:t>
            </a:r>
            <a:endParaRPr lang="ru-RU" sz="2400" b="1" dirty="0" smtClean="0">
              <a:solidFill>
                <a:schemeClr val="tx2"/>
              </a:solidFill>
            </a:endParaRPr>
          </a:p>
          <a:p>
            <a:pPr algn="l"/>
            <a:r>
              <a:rPr lang="ru-RU" sz="1800" dirty="0" smtClean="0">
                <a:solidFill>
                  <a:srgbClr val="0066CC"/>
                </a:solidFill>
                <a:sym typeface="Symbol" pitchFamily="18" charset="2"/>
              </a:rPr>
              <a:t> - низкая </a:t>
            </a:r>
            <a:r>
              <a:rPr lang="ru-RU" sz="1800" dirty="0" smtClean="0">
                <a:solidFill>
                  <a:srgbClr val="0066CC"/>
                </a:solidFill>
              </a:rPr>
              <a:t>теплопроводность – хорошие теплоизоляционные свойства (</a:t>
            </a:r>
            <a:r>
              <a:rPr lang="sl-SI" sz="1800" dirty="0">
                <a:solidFill>
                  <a:srgbClr val="0066CC"/>
                </a:solidFill>
                <a:sym typeface="Symbol" pitchFamily="18" charset="2"/>
              </a:rPr>
              <a:t>0 (25) = </a:t>
            </a:r>
            <a:r>
              <a:rPr lang="sl-SI" sz="1800" dirty="0" smtClean="0">
                <a:solidFill>
                  <a:srgbClr val="0066CC"/>
                </a:solidFill>
                <a:sym typeface="Symbol" pitchFamily="18" charset="2"/>
              </a:rPr>
              <a:t>0,0</a:t>
            </a:r>
            <a:r>
              <a:rPr lang="ru-RU" sz="1800" dirty="0" smtClean="0">
                <a:solidFill>
                  <a:srgbClr val="0066CC"/>
                </a:solidFill>
                <a:sym typeface="Symbol" pitchFamily="18" charset="2"/>
              </a:rPr>
              <a:t>32</a:t>
            </a:r>
            <a:r>
              <a:rPr lang="sl-SI" sz="1800" dirty="0" smtClean="0">
                <a:solidFill>
                  <a:srgbClr val="0066CC"/>
                </a:solidFill>
                <a:sym typeface="Symbol" pitchFamily="18" charset="2"/>
              </a:rPr>
              <a:t> </a:t>
            </a:r>
            <a:r>
              <a:rPr lang="sl-SI" sz="1800" dirty="0" smtClean="0">
                <a:solidFill>
                  <a:srgbClr val="0066CC"/>
                </a:solidFill>
              </a:rPr>
              <a:t>Вт/м.С</a:t>
            </a:r>
            <a:r>
              <a:rPr lang="ru-RU" sz="1800" dirty="0" smtClean="0">
                <a:solidFill>
                  <a:srgbClr val="0066CC"/>
                </a:solidFill>
              </a:rPr>
              <a:t>)</a:t>
            </a:r>
            <a:r>
              <a:rPr lang="en-US" sz="1800" dirty="0" smtClean="0">
                <a:solidFill>
                  <a:srgbClr val="0066CC"/>
                </a:solidFill>
              </a:rPr>
              <a:t>.</a:t>
            </a:r>
            <a:endParaRPr lang="ru-RU" sz="1800" dirty="0" smtClean="0">
              <a:solidFill>
                <a:srgbClr val="0066CC"/>
              </a:solidFill>
            </a:endParaRPr>
          </a:p>
          <a:p>
            <a:pPr algn="l"/>
            <a:r>
              <a:rPr lang="ru-RU" sz="1800" dirty="0">
                <a:solidFill>
                  <a:srgbClr val="0066CC"/>
                </a:solidFill>
              </a:rPr>
              <a:t> </a:t>
            </a:r>
            <a:r>
              <a:rPr lang="ru-RU" sz="1800" dirty="0" smtClean="0">
                <a:solidFill>
                  <a:srgbClr val="0066CC"/>
                </a:solidFill>
              </a:rPr>
              <a:t>- малое влагопоглощение (0,2% по объему за 28 суток)</a:t>
            </a:r>
            <a:r>
              <a:rPr lang="en-US" sz="1800" dirty="0" smtClean="0">
                <a:solidFill>
                  <a:srgbClr val="0066CC"/>
                </a:solidFill>
              </a:rPr>
              <a:t>.</a:t>
            </a:r>
            <a:endParaRPr lang="ru-RU" sz="1800" dirty="0" smtClean="0">
              <a:solidFill>
                <a:srgbClr val="0066CC"/>
              </a:solidFill>
            </a:endParaRPr>
          </a:p>
          <a:p>
            <a:pPr algn="l"/>
            <a:r>
              <a:rPr lang="ru-RU" sz="1800" dirty="0">
                <a:solidFill>
                  <a:srgbClr val="0066CC"/>
                </a:solidFill>
              </a:rPr>
              <a:t> </a:t>
            </a:r>
            <a:r>
              <a:rPr lang="ru-RU" sz="1800" dirty="0" smtClean="0">
                <a:solidFill>
                  <a:srgbClr val="0066CC"/>
                </a:solidFill>
              </a:rPr>
              <a:t>- устойчивость к циклам замерзания – оттаивания (более 1000 циклов)</a:t>
            </a:r>
            <a:r>
              <a:rPr lang="en-US" sz="1800" dirty="0" smtClean="0">
                <a:solidFill>
                  <a:srgbClr val="0066CC"/>
                </a:solidFill>
              </a:rPr>
              <a:t>.</a:t>
            </a:r>
            <a:endParaRPr lang="ru-RU" sz="1800" dirty="0" smtClean="0">
              <a:solidFill>
                <a:srgbClr val="0066CC"/>
              </a:solidFill>
            </a:endParaRPr>
          </a:p>
          <a:p>
            <a:pPr algn="l"/>
            <a:r>
              <a:rPr lang="ru-RU" sz="1800" dirty="0">
                <a:solidFill>
                  <a:srgbClr val="0066CC"/>
                </a:solidFill>
              </a:rPr>
              <a:t> </a:t>
            </a:r>
            <a:r>
              <a:rPr lang="ru-RU" sz="1800" dirty="0" smtClean="0">
                <a:solidFill>
                  <a:srgbClr val="0066CC"/>
                </a:solidFill>
              </a:rPr>
              <a:t>- высокая механическая прочность на сжатие (250-700 кПа)</a:t>
            </a:r>
            <a:r>
              <a:rPr lang="en-US" sz="1800" dirty="0" smtClean="0">
                <a:solidFill>
                  <a:srgbClr val="0066CC"/>
                </a:solidFill>
              </a:rPr>
              <a:t>.</a:t>
            </a:r>
            <a:endParaRPr lang="ru-RU" sz="1800" dirty="0" smtClean="0">
              <a:solidFill>
                <a:srgbClr val="0066CC"/>
              </a:solidFill>
            </a:endParaRPr>
          </a:p>
          <a:p>
            <a:pPr algn="l"/>
            <a:r>
              <a:rPr lang="ru-RU" sz="1800" dirty="0">
                <a:solidFill>
                  <a:srgbClr val="0066CC"/>
                </a:solidFill>
              </a:rPr>
              <a:t> </a:t>
            </a:r>
            <a:r>
              <a:rPr lang="ru-RU" sz="1800" dirty="0" smtClean="0">
                <a:solidFill>
                  <a:srgbClr val="0066CC"/>
                </a:solidFill>
              </a:rPr>
              <a:t>- стабильность размеров</a:t>
            </a:r>
            <a:r>
              <a:rPr lang="en-US" sz="1800" dirty="0" smtClean="0">
                <a:solidFill>
                  <a:srgbClr val="0066CC"/>
                </a:solidFill>
              </a:rPr>
              <a:t>.</a:t>
            </a:r>
            <a:endParaRPr lang="ru-RU" sz="1800" dirty="0" smtClean="0">
              <a:solidFill>
                <a:srgbClr val="0066CC"/>
              </a:solidFill>
            </a:endParaRPr>
          </a:p>
          <a:p>
            <a:pPr algn="l"/>
            <a:r>
              <a:rPr lang="ru-RU" sz="1800" dirty="0">
                <a:solidFill>
                  <a:srgbClr val="0066CC"/>
                </a:solidFill>
              </a:rPr>
              <a:t> </a:t>
            </a:r>
            <a:r>
              <a:rPr lang="ru-RU" sz="1800" dirty="0" smtClean="0">
                <a:solidFill>
                  <a:srgbClr val="0066CC"/>
                </a:solidFill>
              </a:rPr>
              <a:t>- удобство в работе</a:t>
            </a:r>
            <a:r>
              <a:rPr lang="en-US" sz="1800" dirty="0" smtClean="0">
                <a:solidFill>
                  <a:srgbClr val="0066CC"/>
                </a:solidFill>
              </a:rPr>
              <a:t>.</a:t>
            </a:r>
            <a:endParaRPr lang="ru-RU" sz="1800" dirty="0" smtClean="0">
              <a:solidFill>
                <a:srgbClr val="0066CC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Picture 38"/>
          <p:cNvPicPr>
            <a:picLocks noChangeAspect="1" noChangeArrowheads="1"/>
          </p:cNvPicPr>
          <p:nvPr/>
        </p:nvPicPr>
        <p:blipFill>
          <a:blip r:embed="rId2" cstate="print"/>
          <a:srcRect l="36093" t="20277" r="36041" b="23796"/>
          <a:stretch>
            <a:fillRect/>
          </a:stretch>
        </p:blipFill>
        <p:spPr bwMode="auto">
          <a:xfrm>
            <a:off x="6804248" y="116632"/>
            <a:ext cx="1527423" cy="1563851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251</Words>
  <Application>Microsoft Office PowerPoint</Application>
  <PresentationFormat>Экран (4:3)</PresentationFormat>
  <Paragraphs>38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Ravago Construction Rus</vt:lpstr>
      <vt:lpstr>Ravago Construction Rus</vt:lpstr>
      <vt:lpstr>Ravago Construction Rus</vt:lpstr>
      <vt:lpstr>Ravago Construction Rus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Ravago Construction Rus</dc:title>
  <dc:creator>Kaganovsky Andrey</dc:creator>
  <cp:lastModifiedBy>Frolova Larisa</cp:lastModifiedBy>
  <cp:revision>67</cp:revision>
  <dcterms:created xsi:type="dcterms:W3CDTF">2012-10-01T09:44:30Z</dcterms:created>
  <dcterms:modified xsi:type="dcterms:W3CDTF">2013-02-22T09:06:10Z</dcterms:modified>
</cp:coreProperties>
</file>